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259" r:id="rId3"/>
    <p:sldId id="260" r:id="rId4"/>
    <p:sldId id="278" r:id="rId5"/>
    <p:sldId id="281" r:id="rId6"/>
    <p:sldId id="282" r:id="rId7"/>
    <p:sldId id="279" r:id="rId8"/>
    <p:sldId id="280" r:id="rId9"/>
    <p:sldId id="283" r:id="rId10"/>
    <p:sldId id="262" r:id="rId11"/>
    <p:sldId id="274" r:id="rId12"/>
    <p:sldId id="275" r:id="rId13"/>
    <p:sldId id="276" r:id="rId14"/>
  </p:sldIdLst>
  <p:sldSz cx="9144000" cy="6858000" type="screen4x3"/>
  <p:notesSz cx="6858000" cy="9144000"/>
  <p:defaultTextStyle>
    <a:defPPr>
      <a:defRPr lang="nn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AF0"/>
    <a:srgbClr val="00BEF0"/>
    <a:srgbClr val="645A50"/>
    <a:srgbClr val="E4E4E4"/>
    <a:srgbClr val="595959"/>
    <a:srgbClr val="D719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emastil 1 - uthevingsfarg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2833802-FEF1-4C79-8D5D-14CF1EAF98D9}" styleName="Lys stil 2 - uthevingsfar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660B408-B3CF-4A94-85FC-2B1E0A45F4A2}" styleName="Mørk stil 2 - uthevingsfarge 1 / uthevingsfar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7CE84F3-28C3-443E-9E96-99CF82512B78}" styleName="Mørk stil 1 - uthevingsfarge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Mørk stil 1 - uthevingsfarge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ddels stil 3 - uthevingsfar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ddels stil 2 - uthevingsfar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93D81CF-94F2-401A-BA57-92F5A7B2D0C5}" styleName="Middels stil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ys stil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ys stil 2 - uthevingsfarg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ys stil 3 - uthevingsfar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03447BB-5D67-496B-8E87-E561075AD55C}" styleName="Mørk stil 1 - uthevingsfarge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573" autoAdjust="0"/>
  </p:normalViewPr>
  <p:slideViewPr>
    <p:cSldViewPr snapToGrid="0" snapToObjects="1">
      <p:cViewPr varScale="1">
        <p:scale>
          <a:sx n="126" d="100"/>
          <a:sy n="126" d="100"/>
        </p:scale>
        <p:origin x="-1194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b-NO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'Ark1'!$B$1</c:f>
              <c:strCache>
                <c:ptCount val="1"/>
                <c:pt idx="0">
                  <c:v>Serie 1</c:v>
                </c:pt>
              </c:strCache>
            </c:strRef>
          </c:tx>
          <c:invertIfNegative val="0"/>
          <c:cat>
            <c:strRef>
              <c:f>'Ark1'!$A$2:$A$5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'Ark1'!$B$2:$B$5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'Ark1'!$C$1</c:f>
              <c:strCache>
                <c:ptCount val="1"/>
                <c:pt idx="0">
                  <c:v>Serie 2</c:v>
                </c:pt>
              </c:strCache>
            </c:strRef>
          </c:tx>
          <c:invertIfNegative val="0"/>
          <c:cat>
            <c:strRef>
              <c:f>'Ark1'!$A$2:$A$5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'Ark1'!$C$2:$C$5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'Ark1'!$D$1</c:f>
              <c:strCache>
                <c:ptCount val="1"/>
                <c:pt idx="0">
                  <c:v>Serie 3</c:v>
                </c:pt>
              </c:strCache>
            </c:strRef>
          </c:tx>
          <c:invertIfNegative val="0"/>
          <c:cat>
            <c:strRef>
              <c:f>'Ark1'!$A$2:$A$5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'Ark1'!$D$2:$D$5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cylinder"/>
        <c:axId val="105461248"/>
        <c:axId val="105462784"/>
        <c:axId val="0"/>
      </c:bar3DChart>
      <c:catAx>
        <c:axId val="105461248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lang="nb-NO" sz="1200"/>
            </a:pPr>
            <a:endParaRPr lang="nb-NO"/>
          </a:p>
        </c:txPr>
        <c:crossAx val="105462784"/>
        <c:crosses val="autoZero"/>
        <c:auto val="1"/>
        <c:lblAlgn val="ctr"/>
        <c:lblOffset val="100"/>
        <c:noMultiLvlLbl val="0"/>
      </c:catAx>
      <c:valAx>
        <c:axId val="10546278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nb-NO" sz="1200" strike="noStrike"/>
            </a:pPr>
            <a:endParaRPr lang="nb-NO"/>
          </a:p>
        </c:txPr>
        <c:crossAx val="105461248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lang="nb-NO" sz="1200"/>
          </a:pPr>
          <a:endParaRPr lang="nb-NO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nb-NO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b-NO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layout>
        <c:manualLayout>
          <c:xMode val="edge"/>
          <c:yMode val="edge"/>
          <c:x val="0.874564304461942"/>
          <c:y val="0.265625"/>
        </c:manualLayout>
      </c:layout>
      <c:overlay val="0"/>
    </c:title>
    <c:autoTitleDeleted val="0"/>
    <c:plotArea>
      <c:layout/>
      <c:doughnutChart>
        <c:varyColors val="1"/>
        <c:ser>
          <c:idx val="0"/>
          <c:order val="0"/>
          <c:tx>
            <c:strRef>
              <c:f>'Ark1'!$B$1</c:f>
              <c:strCache>
                <c:ptCount val="1"/>
                <c:pt idx="0">
                  <c:v>Salg</c:v>
                </c:pt>
              </c:strCache>
            </c:strRef>
          </c:tx>
          <c:cat>
            <c:strRef>
              <c:f>'Ark1'!$A$2:$A$5</c:f>
              <c:strCache>
                <c:ptCount val="4"/>
                <c:pt idx="0">
                  <c:v>1. kvt.</c:v>
                </c:pt>
                <c:pt idx="1">
                  <c:v>2. kvt.</c:v>
                </c:pt>
                <c:pt idx="2">
                  <c:v>3. kvt.</c:v>
                </c:pt>
                <c:pt idx="3">
                  <c:v>4. kvt.</c:v>
                </c:pt>
              </c:strCache>
            </c:strRef>
          </c:cat>
          <c:val>
            <c:numRef>
              <c:f>'Ark1'!$B$2:$B$5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nb-NO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nb-NO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0"/>
    <c:view3D>
      <c:rotX val="15"/>
      <c:rotY val="2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/>
      <c:area3DChart>
        <c:grouping val="standard"/>
        <c:varyColors val="0"/>
        <c:ser>
          <c:idx val="0"/>
          <c:order val="0"/>
          <c:tx>
            <c:strRef>
              <c:f>'Ark1'!$B$1</c:f>
              <c:strCache>
                <c:ptCount val="1"/>
                <c:pt idx="0">
                  <c:v>Serie 1</c:v>
                </c:pt>
              </c:strCache>
            </c:strRef>
          </c:tx>
          <c:cat>
            <c:strRef>
              <c:f>'Ark1'!$A$2:$A$6</c:f>
              <c:strCache>
                <c:ptCount val="5"/>
                <c:pt idx="0">
                  <c:v>5.1.2002</c:v>
                </c:pt>
                <c:pt idx="1">
                  <c:v>6.1.2002</c:v>
                </c:pt>
                <c:pt idx="2">
                  <c:v>7.1.2002</c:v>
                </c:pt>
                <c:pt idx="3">
                  <c:v>8.1.2002</c:v>
                </c:pt>
                <c:pt idx="4">
                  <c:v>9.1.2002</c:v>
                </c:pt>
              </c:strCache>
            </c:strRef>
          </c:cat>
          <c:val>
            <c:numRef>
              <c:f>'Ark1'!$B$2:$B$6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</c:ser>
        <c:ser>
          <c:idx val="1"/>
          <c:order val="1"/>
          <c:tx>
            <c:strRef>
              <c:f>'Ark1'!$C$1</c:f>
              <c:strCache>
                <c:ptCount val="1"/>
                <c:pt idx="0">
                  <c:v>Serie 2</c:v>
                </c:pt>
              </c:strCache>
            </c:strRef>
          </c:tx>
          <c:cat>
            <c:strRef>
              <c:f>'Ark1'!$A$2:$A$6</c:f>
              <c:strCache>
                <c:ptCount val="5"/>
                <c:pt idx="0">
                  <c:v>5.1.2002</c:v>
                </c:pt>
                <c:pt idx="1">
                  <c:v>6.1.2002</c:v>
                </c:pt>
                <c:pt idx="2">
                  <c:v>7.1.2002</c:v>
                </c:pt>
                <c:pt idx="3">
                  <c:v>8.1.2002</c:v>
                </c:pt>
                <c:pt idx="4">
                  <c:v>9.1.2002</c:v>
                </c:pt>
              </c:strCache>
            </c:strRef>
          </c:cat>
          <c:val>
            <c:numRef>
              <c:f>'Ark1'!$C$2:$C$6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8467712"/>
        <c:axId val="108469248"/>
        <c:axId val="100414336"/>
      </c:area3DChart>
      <c:catAx>
        <c:axId val="108467712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lang="nb-NO" sz="1400"/>
            </a:pPr>
            <a:endParaRPr lang="nb-NO"/>
          </a:p>
        </c:txPr>
        <c:crossAx val="108469248"/>
        <c:crosses val="autoZero"/>
        <c:auto val="1"/>
        <c:lblAlgn val="ctr"/>
        <c:lblOffset val="100"/>
        <c:noMultiLvlLbl val="0"/>
      </c:catAx>
      <c:valAx>
        <c:axId val="10846924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lang="nb-NO" sz="1600"/>
            </a:pPr>
            <a:endParaRPr lang="nb-NO"/>
          </a:p>
        </c:txPr>
        <c:crossAx val="108467712"/>
        <c:crosses val="autoZero"/>
        <c:crossBetween val="midCat"/>
      </c:valAx>
      <c:serAx>
        <c:axId val="1004143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lang="nb-NO" sz="1400"/>
            </a:pPr>
            <a:endParaRPr lang="nb-NO"/>
          </a:p>
        </c:txPr>
        <c:crossAx val="108469248"/>
        <c:crosses val="autoZero"/>
      </c:serAx>
    </c:plotArea>
    <c:legend>
      <c:legendPos val="r"/>
      <c:layout/>
      <c:overlay val="0"/>
      <c:txPr>
        <a:bodyPr/>
        <a:lstStyle/>
        <a:p>
          <a:pPr>
            <a:defRPr lang="nb-NO" sz="1400"/>
          </a:pPr>
          <a:endParaRPr lang="nb-NO"/>
        </a:p>
      </c:txPr>
    </c:legend>
    <c:plotVisOnly val="1"/>
    <c:dispBlanksAs val="zero"/>
    <c:showDLblsOverMax val="0"/>
  </c:chart>
  <c:txPr>
    <a:bodyPr/>
    <a:lstStyle/>
    <a:p>
      <a:pPr>
        <a:defRPr sz="1800"/>
      </a:pPr>
      <a:endParaRPr lang="nb-NO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E152E0-A221-EE47-9FF3-CD48FC0EDEDC}" type="datetimeFigureOut">
              <a:rPr lang="nb-NO" smtClean="0"/>
              <a:pPr/>
              <a:t>29.11.2012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CF03D-3788-0E4C-95BA-7D328E5AC6A0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023702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3584E1-4281-4447-B435-4B2B91E5D0F1}" type="datetimeFigureOut">
              <a:rPr lang="nb-NO" smtClean="0"/>
              <a:pPr/>
              <a:t>29.11.2012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9C383-88B9-C14D-B285-0D18DB7B766A}" type="slidenum">
              <a:rPr lang="nb-NO" smtClean="0"/>
              <a:pPr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6098009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01_front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160000"/>
            <a:ext cx="9144000" cy="4696771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361588"/>
            <a:ext cx="9144000" cy="1800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2160000"/>
            <a:ext cx="9144000" cy="1588"/>
          </a:xfrm>
          <a:prstGeom prst="line">
            <a:avLst/>
          </a:prstGeom>
          <a:ln w="88900" cap="flat" cmpd="sng" algn="ctr">
            <a:solidFill>
              <a:srgbClr val="F09619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tel 1"/>
          <p:cNvSpPr>
            <a:spLocks noGrp="1"/>
          </p:cNvSpPr>
          <p:nvPr>
            <p:ph type="ctrTitle" hasCustomPrompt="1"/>
          </p:nvPr>
        </p:nvSpPr>
        <p:spPr>
          <a:xfrm>
            <a:off x="450000" y="612000"/>
            <a:ext cx="6058385" cy="845755"/>
          </a:xfrm>
        </p:spPr>
        <p:txBody>
          <a:bodyPr tIns="36000" bIns="36000" anchor="b">
            <a:normAutofit/>
          </a:bodyPr>
          <a:lstStyle>
            <a:lvl1pPr algn="l">
              <a:lnSpc>
                <a:spcPct val="90000"/>
              </a:lnSpc>
              <a:defRPr sz="2800"/>
            </a:lvl1pPr>
          </a:lstStyle>
          <a:p>
            <a:r>
              <a:rPr lang="nb-NO" dirty="0" smtClean="0"/>
              <a:t>Klikk for å redigere tittelstil</a:t>
            </a:r>
            <a:endParaRPr lang="nn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450000" y="1457754"/>
            <a:ext cx="6058385" cy="531785"/>
          </a:xfrm>
        </p:spPr>
        <p:txBody>
          <a:bodyPr tIns="0" bIns="36000">
            <a:normAutofit/>
          </a:bodyPr>
          <a:lstStyle>
            <a:lvl1pPr marL="0" indent="0" algn="l">
              <a:buNone/>
              <a:defRPr sz="1800" i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n-NO" dirty="0"/>
          </a:p>
        </p:txBody>
      </p:sp>
      <p:pic>
        <p:nvPicPr>
          <p:cNvPr id="13" name="Picture 12" descr="IRIS_logo_utekst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657" y="1013129"/>
            <a:ext cx="1563520" cy="493743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hold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457200" y="399838"/>
            <a:ext cx="3008313" cy="103526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n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>
          <a:xfrm>
            <a:off x="3575050" y="1435100"/>
            <a:ext cx="5111750" cy="482553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n-NO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82553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711D9-530B-3645-AE22-C10C3C0340DA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n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‹#›</a:t>
            </a:fld>
            <a:endParaRPr lang="nn-NO"/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000" y="450000"/>
            <a:ext cx="6789600" cy="900000"/>
          </a:xfrm>
        </p:spPr>
        <p:txBody>
          <a:bodyPr anchor="ctr">
            <a:normAutofit/>
          </a:bodyPr>
          <a:lstStyle>
            <a:lvl1pPr algn="l">
              <a:defRPr sz="2500" b="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602000"/>
            <a:ext cx="8229600" cy="4820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nb-N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C8CE1-A3BC-DC48-90EE-25F8EC2D671A}" type="datetime4">
              <a:rPr lang="nb-NO" smtClean="0"/>
              <a:pPr/>
              <a:t>29. november 2012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B8C206-F8D9-4E40-9611-386916DE445B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2160000"/>
            <a:ext cx="9144000" cy="469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360000"/>
            <a:ext cx="9144000" cy="1800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2160000"/>
            <a:ext cx="9144000" cy="1588"/>
          </a:xfrm>
          <a:prstGeom prst="line">
            <a:avLst/>
          </a:prstGeom>
          <a:ln w="88900" cap="flat" cmpd="sng" algn="ctr">
            <a:solidFill>
              <a:srgbClr val="00AAF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IRIS_logo_uteks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657" y="1013129"/>
            <a:ext cx="1563520" cy="493743"/>
          </a:xfrm>
          <a:prstGeom prst="rect">
            <a:avLst/>
          </a:prstGeom>
        </p:spPr>
      </p:pic>
      <p:sp>
        <p:nvSpPr>
          <p:cNvPr id="11" name="Tittel 1"/>
          <p:cNvSpPr>
            <a:spLocks noGrp="1"/>
          </p:cNvSpPr>
          <p:nvPr>
            <p:ph type="ctrTitle"/>
          </p:nvPr>
        </p:nvSpPr>
        <p:spPr>
          <a:xfrm>
            <a:off x="450000" y="525277"/>
            <a:ext cx="6058385" cy="1466772"/>
          </a:xfrm>
        </p:spPr>
        <p:txBody>
          <a:bodyPr anchor="ctr">
            <a:normAutofit/>
          </a:bodyPr>
          <a:lstStyle>
            <a:lvl1pPr algn="l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nn-NO" dirty="0"/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01_front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160000"/>
            <a:ext cx="9144000" cy="4696772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360000"/>
            <a:ext cx="9144000" cy="1800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2160000"/>
            <a:ext cx="9144000" cy="1588"/>
          </a:xfrm>
          <a:prstGeom prst="line">
            <a:avLst/>
          </a:prstGeom>
          <a:ln w="88900" cap="flat" cmpd="sng" algn="ctr">
            <a:solidFill>
              <a:srgbClr val="00AAF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IRIS_logo_utekst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657" y="1013129"/>
            <a:ext cx="1563520" cy="493743"/>
          </a:xfrm>
          <a:prstGeom prst="rect">
            <a:avLst/>
          </a:prstGeom>
        </p:spPr>
      </p:pic>
      <p:sp>
        <p:nvSpPr>
          <p:cNvPr id="9" name="Tittel 1"/>
          <p:cNvSpPr>
            <a:spLocks noGrp="1"/>
          </p:cNvSpPr>
          <p:nvPr>
            <p:ph type="ctrTitle" hasCustomPrompt="1"/>
          </p:nvPr>
        </p:nvSpPr>
        <p:spPr>
          <a:xfrm>
            <a:off x="450000" y="612000"/>
            <a:ext cx="6058385" cy="845755"/>
          </a:xfrm>
        </p:spPr>
        <p:txBody>
          <a:bodyPr tIns="36000" bIns="36000" anchor="b">
            <a:normAutofit/>
          </a:bodyPr>
          <a:lstStyle>
            <a:lvl1pPr algn="l">
              <a:lnSpc>
                <a:spcPct val="90000"/>
              </a:lnSpc>
              <a:defRPr sz="2800"/>
            </a:lvl1pPr>
          </a:lstStyle>
          <a:p>
            <a:r>
              <a:rPr lang="nb-NO" dirty="0" smtClean="0"/>
              <a:t>Klikk for å redigere tittelstil</a:t>
            </a:r>
            <a:endParaRPr lang="nn-NO" dirty="0"/>
          </a:p>
        </p:txBody>
      </p:sp>
      <p:sp>
        <p:nvSpPr>
          <p:cNvPr id="10" name="Undertittel 2"/>
          <p:cNvSpPr>
            <a:spLocks noGrp="1"/>
          </p:cNvSpPr>
          <p:nvPr>
            <p:ph type="subTitle" idx="1"/>
          </p:nvPr>
        </p:nvSpPr>
        <p:spPr>
          <a:xfrm>
            <a:off x="450000" y="1457754"/>
            <a:ext cx="6058385" cy="531785"/>
          </a:xfrm>
        </p:spPr>
        <p:txBody>
          <a:bodyPr tIns="0" bIns="36000">
            <a:normAutofit/>
          </a:bodyPr>
          <a:lstStyle>
            <a:lvl1pPr marL="0" indent="0" algn="l">
              <a:buNone/>
              <a:defRPr sz="1800" i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n-NO" dirty="0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01_front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160000"/>
            <a:ext cx="9144000" cy="4696772"/>
          </a:xfrm>
          <a:prstGeom prst="rect">
            <a:avLst/>
          </a:prstGeom>
        </p:spPr>
      </p:pic>
      <p:sp>
        <p:nvSpPr>
          <p:cNvPr id="16" name="Rectangle 15"/>
          <p:cNvSpPr/>
          <p:nvPr userDrawn="1"/>
        </p:nvSpPr>
        <p:spPr>
          <a:xfrm>
            <a:off x="288000" y="2159999"/>
            <a:ext cx="6480000" cy="34092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2" name="Rectangle 11"/>
          <p:cNvSpPr/>
          <p:nvPr userDrawn="1"/>
        </p:nvSpPr>
        <p:spPr>
          <a:xfrm>
            <a:off x="0" y="360000"/>
            <a:ext cx="9144000" cy="1800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30000" y="2105574"/>
            <a:ext cx="5760000" cy="1588"/>
          </a:xfrm>
          <a:prstGeom prst="line">
            <a:avLst/>
          </a:prstGeom>
          <a:ln w="889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IRIS_logo_utekst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74657" y="1013129"/>
            <a:ext cx="1563520" cy="493743"/>
          </a:xfrm>
          <a:prstGeom prst="rect">
            <a:avLst/>
          </a:prstGeom>
        </p:spPr>
      </p:pic>
      <p:sp>
        <p:nvSpPr>
          <p:cNvPr id="9" name="Tittel 1"/>
          <p:cNvSpPr>
            <a:spLocks noGrp="1"/>
          </p:cNvSpPr>
          <p:nvPr>
            <p:ph type="ctrTitle" hasCustomPrompt="1"/>
          </p:nvPr>
        </p:nvSpPr>
        <p:spPr>
          <a:xfrm>
            <a:off x="630001" y="571231"/>
            <a:ext cx="5760000" cy="1377539"/>
          </a:xfrm>
        </p:spPr>
        <p:txBody>
          <a:bodyPr tIns="36000" bIns="36000" anchor="ctr">
            <a:normAutofit/>
          </a:bodyPr>
          <a:lstStyle>
            <a:lvl1pPr algn="l">
              <a:lnSpc>
                <a:spcPct val="90000"/>
              </a:lnSpc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n-NO" dirty="0"/>
          </a:p>
        </p:txBody>
      </p:sp>
      <p:sp>
        <p:nvSpPr>
          <p:cNvPr id="10" name="Undertittel 2"/>
          <p:cNvSpPr>
            <a:spLocks noGrp="1"/>
          </p:cNvSpPr>
          <p:nvPr>
            <p:ph type="subTitle" idx="1"/>
          </p:nvPr>
        </p:nvSpPr>
        <p:spPr>
          <a:xfrm>
            <a:off x="630000" y="2448000"/>
            <a:ext cx="5760000" cy="2952000"/>
          </a:xfrm>
        </p:spPr>
        <p:txBody>
          <a:bodyPr tIns="0" bIns="36000">
            <a:normAutofit/>
          </a:bodyPr>
          <a:lstStyle>
            <a:lvl1pPr marL="0" indent="0" algn="l">
              <a:buNone/>
              <a:defRPr sz="1400" i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n-NO" dirty="0"/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2160000"/>
            <a:ext cx="9144000" cy="4698000"/>
          </a:xfrm>
          <a:prstGeom prst="rect">
            <a:avLst/>
          </a:prstGeom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360000"/>
            <a:ext cx="9144000" cy="1800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pic>
        <p:nvPicPr>
          <p:cNvPr id="13" name="Picture 12" descr="IRIS_logo_utekst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174657" y="1013129"/>
            <a:ext cx="1563520" cy="493743"/>
          </a:xfrm>
          <a:prstGeom prst="rect">
            <a:avLst/>
          </a:prstGeom>
        </p:spPr>
      </p:pic>
      <p:sp>
        <p:nvSpPr>
          <p:cNvPr id="9" name="Tittel 1"/>
          <p:cNvSpPr>
            <a:spLocks noGrp="1"/>
          </p:cNvSpPr>
          <p:nvPr>
            <p:ph type="ctrTitle" hasCustomPrompt="1"/>
          </p:nvPr>
        </p:nvSpPr>
        <p:spPr>
          <a:xfrm>
            <a:off x="630000" y="572400"/>
            <a:ext cx="6058385" cy="1377539"/>
          </a:xfrm>
        </p:spPr>
        <p:txBody>
          <a:bodyPr tIns="36000" bIns="36000" anchor="ctr">
            <a:normAutofit/>
          </a:bodyPr>
          <a:lstStyle>
            <a:lvl1pPr algn="l">
              <a:lnSpc>
                <a:spcPct val="90000"/>
              </a:lnSpc>
              <a:defRPr sz="2400"/>
            </a:lvl1pPr>
          </a:lstStyle>
          <a:p>
            <a:r>
              <a:rPr lang="nb-NO" dirty="0" smtClean="0"/>
              <a:t>Klikk for å redigere tittelstil</a:t>
            </a:r>
            <a:endParaRPr lang="nn-NO" dirty="0"/>
          </a:p>
        </p:txBody>
      </p:sp>
      <p:sp>
        <p:nvSpPr>
          <p:cNvPr id="10" name="Undertittel 2"/>
          <p:cNvSpPr>
            <a:spLocks noGrp="1"/>
          </p:cNvSpPr>
          <p:nvPr>
            <p:ph type="subTitle" idx="1"/>
          </p:nvPr>
        </p:nvSpPr>
        <p:spPr>
          <a:xfrm>
            <a:off x="630000" y="2448000"/>
            <a:ext cx="7920000" cy="3997363"/>
          </a:xfrm>
        </p:spPr>
        <p:txBody>
          <a:bodyPr tIns="0" bIns="36000">
            <a:normAutofit/>
          </a:bodyPr>
          <a:lstStyle>
            <a:lvl1pPr marL="0" indent="0" algn="l">
              <a:spcBef>
                <a:spcPts val="0"/>
              </a:spcBef>
              <a:buNone/>
              <a:defRPr sz="1400" i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n-NO" dirty="0"/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n-NO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n-NO" dirty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88926-B874-C945-89E9-C0ABCC49B256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n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‹#›</a:t>
            </a:fld>
            <a:endParaRPr lang="nn-NO"/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n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67671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n-NO" dirty="0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67671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n-NO" dirty="0"/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82D5C-92E0-8647-AB06-C9F1B0DCBF8F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n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‹#›</a:t>
            </a:fld>
            <a:endParaRPr lang="nn-NO"/>
          </a:p>
        </p:txBody>
      </p:sp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n-NO"/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EC79E-6AF0-A34B-A3D1-C98C047A3E57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n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‹#›</a:t>
            </a:fld>
            <a:endParaRPr lang="nn-NO"/>
          </a:p>
        </p:txBody>
      </p:sp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18E4D7-811C-B74E-86B5-662723D9F26D}" type="datetime4">
              <a:rPr lang="nb-NO" smtClean="0"/>
              <a:pPr/>
              <a:t>29. november 2012</a:t>
            </a:fld>
            <a:endParaRPr lang="nn-NO" dirty="0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n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‹#›</a:t>
            </a:fld>
            <a:endParaRPr lang="nn-NO"/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51084"/>
            <a:ext cx="9144000" cy="64069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>
              <a:solidFill>
                <a:srgbClr val="E4E4E4"/>
              </a:solidFill>
            </a:endParaRP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072331A0-04A8-0C44-AD68-9F5E08DB9C85}" type="datetime4">
              <a:rPr lang="nb-NO" smtClean="0"/>
              <a:pPr/>
              <a:t>29. november 2012</a:t>
            </a:fld>
            <a:endParaRPr lang="nn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nn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D1E362FE-F21F-094F-9187-341405DED71E}" type="slidenum">
              <a:rPr lang="nn-NO" smtClean="0"/>
              <a:pPr/>
              <a:t>‹#›</a:t>
            </a:fld>
            <a:endParaRPr lang="nn-NO"/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450000" y="451084"/>
            <a:ext cx="6817378" cy="8803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 smtClean="0"/>
              <a:t>Klikk for å redigere tittelstil</a:t>
            </a:r>
            <a:endParaRPr lang="nn-NO" dirty="0"/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6278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smtClean="0"/>
              <a:t>Klikk for å redigere tekststiler i malen</a:t>
            </a:r>
          </a:p>
          <a:p>
            <a:pPr lvl="1"/>
            <a:r>
              <a:rPr lang="nb-NO" dirty="0" smtClean="0"/>
              <a:t>Andre nivå</a:t>
            </a:r>
          </a:p>
          <a:p>
            <a:pPr lvl="2"/>
            <a:r>
              <a:rPr lang="nb-NO" dirty="0" smtClean="0"/>
              <a:t>Tredje nivå</a:t>
            </a:r>
          </a:p>
          <a:p>
            <a:pPr lvl="3"/>
            <a:r>
              <a:rPr lang="nb-NO" dirty="0" smtClean="0"/>
              <a:t>Fjerde nivå</a:t>
            </a:r>
          </a:p>
          <a:p>
            <a:pPr lvl="4"/>
            <a:r>
              <a:rPr lang="nb-NO" dirty="0" smtClean="0"/>
              <a:t>Femte nivå</a:t>
            </a:r>
            <a:endParaRPr lang="nn-NO" dirty="0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457200" y="6480000"/>
            <a:ext cx="2133600" cy="232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defRPr>
            </a:lvl1pPr>
          </a:lstStyle>
          <a:p>
            <a:fld id="{4B9364AE-F66A-E64C-B4DF-44382F69D4B0}" type="datetime4">
              <a:rPr lang="nb-NO" smtClean="0"/>
              <a:pPr/>
              <a:t>29. november 2012</a:t>
            </a:fld>
            <a:endParaRPr lang="nn-NO" dirty="0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3124200" y="6480000"/>
            <a:ext cx="2895600" cy="232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defRPr>
            </a:lvl1pPr>
          </a:lstStyle>
          <a:p>
            <a:endParaRPr lang="nn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6553200" y="6480000"/>
            <a:ext cx="2133600" cy="23288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defRPr>
            </a:lvl1pPr>
          </a:lstStyle>
          <a:p>
            <a:fld id="{D1E362FE-F21F-094F-9187-341405DED71E}" type="slidenum">
              <a:rPr lang="nn-NO" smtClean="0"/>
              <a:pPr/>
              <a:t>‹#›</a:t>
            </a:fld>
            <a:endParaRPr lang="nn-NO" dirty="0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360000"/>
          </a:xfrm>
          <a:prstGeom prst="rect">
            <a:avLst/>
          </a:prstGeom>
          <a:gradFill>
            <a:gsLst>
              <a:gs pos="0">
                <a:srgbClr val="645A50"/>
              </a:gs>
              <a:gs pos="100000">
                <a:srgbClr val="645A50"/>
              </a:gs>
            </a:gsLst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cxnSp>
        <p:nvCxnSpPr>
          <p:cNvPr id="12" name="Straight Connector 11"/>
          <p:cNvCxnSpPr/>
          <p:nvPr/>
        </p:nvCxnSpPr>
        <p:spPr>
          <a:xfrm>
            <a:off x="450000" y="1441588"/>
            <a:ext cx="8236800" cy="1588"/>
          </a:xfrm>
          <a:prstGeom prst="line">
            <a:avLst/>
          </a:prstGeom>
          <a:ln w="63500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IRIS_logo_utekst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433366" y="690430"/>
            <a:ext cx="1207256" cy="381238"/>
          </a:xfrm>
          <a:prstGeom prst="rect">
            <a:avLst/>
          </a:prstGeom>
        </p:spPr>
      </p:pic>
      <p:pic>
        <p:nvPicPr>
          <p:cNvPr id="16" name="Picture 15" descr="iris_fulltnavn.png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57200" y="107074"/>
            <a:ext cx="3038654" cy="16153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49" r:id="rId2"/>
    <p:sldLayoutId id="2147483680" r:id="rId3"/>
    <p:sldLayoutId id="2147483679" r:id="rId4"/>
    <p:sldLayoutId id="2147483650" r:id="rId5"/>
    <p:sldLayoutId id="2147483652" r:id="rId6"/>
    <p:sldLayoutId id="2147483654" r:id="rId7"/>
    <p:sldLayoutId id="2147483655" r:id="rId8"/>
    <p:sldLayoutId id="2147483664" r:id="rId9"/>
    <p:sldLayoutId id="2147483656" r:id="rId10"/>
    <p:sldLayoutId id="2147483677" r:id="rId11"/>
    <p:sldLayoutId id="2147483676" r:id="rId12"/>
  </p:sldLayoutIdLst>
  <p:transition spd="med">
    <p:fade/>
  </p:transition>
  <p:hf hdr="0" ftr="0"/>
  <p:txStyles>
    <p:titleStyle>
      <a:lvl1pPr algn="l" defTabSz="457200" rtl="0" eaLnBrk="1" latinLnBrk="0" hangingPunct="1">
        <a:spcBef>
          <a:spcPct val="0"/>
        </a:spcBef>
        <a:buNone/>
        <a:defRPr sz="2500" b="0" kern="1200">
          <a:solidFill>
            <a:schemeClr val="bg2">
              <a:lumMod val="10000"/>
            </a:schemeClr>
          </a:solidFill>
          <a:latin typeface="Calibri"/>
          <a:ea typeface="+mj-ea"/>
          <a:cs typeface="Calibri"/>
        </a:defRPr>
      </a:lvl1pPr>
    </p:titleStyle>
    <p:bodyStyle>
      <a:lvl1pPr marL="180000" indent="-180000" algn="l" defTabSz="457200" rtl="0" eaLnBrk="1" latinLnBrk="0" hangingPunct="1">
        <a:spcBef>
          <a:spcPts val="800"/>
        </a:spcBef>
        <a:buClr>
          <a:srgbClr val="00AAF0"/>
        </a:buClr>
        <a:buFont typeface="Lucida Grande"/>
        <a:buChar char="›"/>
        <a:defRPr sz="1800" kern="1200">
          <a:solidFill>
            <a:srgbClr val="171717"/>
          </a:solidFill>
          <a:latin typeface="Calibri"/>
          <a:ea typeface="+mn-ea"/>
          <a:cs typeface="Calibri"/>
        </a:defRPr>
      </a:lvl1pPr>
      <a:lvl2pPr marL="396000" indent="-180000" algn="l" defTabSz="457200" rtl="0" eaLnBrk="1" latinLnBrk="0" hangingPunct="1">
        <a:spcBef>
          <a:spcPts val="600"/>
        </a:spcBef>
        <a:buClr>
          <a:srgbClr val="00AAF0"/>
        </a:buClr>
        <a:buFont typeface="Arial"/>
        <a:buChar char="•"/>
        <a:defRPr sz="1600" kern="1200">
          <a:solidFill>
            <a:srgbClr val="171717"/>
          </a:solidFill>
          <a:latin typeface="Calibri"/>
          <a:ea typeface="+mn-ea"/>
          <a:cs typeface="Calibri"/>
        </a:defRPr>
      </a:lvl2pPr>
      <a:lvl3pPr marL="612000" indent="-180000" algn="l" defTabSz="457200" rtl="0" eaLnBrk="1" latinLnBrk="0" hangingPunct="1">
        <a:spcBef>
          <a:spcPts val="600"/>
        </a:spcBef>
        <a:buClr>
          <a:srgbClr val="00AAF0"/>
        </a:buClr>
        <a:buFont typeface="Lucida Grande"/>
        <a:buChar char="–"/>
        <a:defRPr sz="1400" kern="1200">
          <a:solidFill>
            <a:srgbClr val="171717"/>
          </a:solidFill>
          <a:latin typeface="Calibri"/>
          <a:ea typeface="+mn-ea"/>
          <a:cs typeface="Calibri"/>
        </a:defRPr>
      </a:lvl3pPr>
      <a:lvl4pPr marL="864000" indent="-180000" algn="l" defTabSz="457200" rtl="0" eaLnBrk="1" latinLnBrk="0" hangingPunct="1">
        <a:spcBef>
          <a:spcPts val="600"/>
        </a:spcBef>
        <a:buClr>
          <a:srgbClr val="00AAF0"/>
        </a:buClr>
        <a:buSzPct val="70000"/>
        <a:buFont typeface="Wingdings" charset="2"/>
        <a:buChar char="§"/>
        <a:defRPr sz="1200" kern="1200">
          <a:solidFill>
            <a:srgbClr val="171717"/>
          </a:solidFill>
          <a:latin typeface="Calibri"/>
          <a:ea typeface="+mn-ea"/>
          <a:cs typeface="Calibri"/>
        </a:defRPr>
      </a:lvl4pPr>
      <a:lvl5pPr marL="1080000" indent="-180000" algn="l" defTabSz="457200" rtl="0" eaLnBrk="1" latinLnBrk="0" hangingPunct="1">
        <a:spcBef>
          <a:spcPts val="600"/>
        </a:spcBef>
        <a:buClr>
          <a:srgbClr val="00AAF0"/>
        </a:buClr>
        <a:buFont typeface="Lucida Grande"/>
        <a:buChar char="›"/>
        <a:defRPr sz="1000" kern="1200">
          <a:solidFill>
            <a:srgbClr val="171717"/>
          </a:solidFill>
          <a:latin typeface="Calibri"/>
          <a:ea typeface="+mn-ea"/>
          <a:cs typeface="Calibri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n-NO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Windows_service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ctrTitle" idx="4294967295"/>
          </p:nvPr>
        </p:nvSpPr>
        <p:spPr>
          <a:xfrm>
            <a:off x="0" y="612775"/>
            <a:ext cx="6059488" cy="84455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Title</a:t>
            </a:r>
            <a:endParaRPr lang="nn-NO" sz="2400" dirty="0"/>
          </a:p>
        </p:txBody>
      </p:sp>
      <p:pic>
        <p:nvPicPr>
          <p:cNvPr id="1026" name="Picture 2" descr="C:\Users\nom1\Pictures\triplescreen\desertjourney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-315" r="22951" b="315"/>
          <a:stretch/>
        </p:blipFill>
        <p:spPr bwMode="auto">
          <a:xfrm>
            <a:off x="0" y="392965"/>
            <a:ext cx="9144000" cy="6542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tel 1"/>
          <p:cNvSpPr txBox="1">
            <a:spLocks/>
          </p:cNvSpPr>
          <p:nvPr/>
        </p:nvSpPr>
        <p:spPr>
          <a:xfrm>
            <a:off x="423420" y="477290"/>
            <a:ext cx="3580761" cy="880314"/>
          </a:xfrm>
          <a:prstGeom prst="rect">
            <a:avLst/>
          </a:prstGeom>
        </p:spPr>
        <p:txBody>
          <a:bodyPr vert="horz" lIns="91440" tIns="36000" rIns="91440" bIns="36000" rtlCol="0" anchor="b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bg2">
                    <a:lumMod val="10000"/>
                  </a:schemeClr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nn-NO" sz="4000" spc="300" dirty="0" smtClean="0">
                <a:solidFill>
                  <a:schemeClr val="bg1"/>
                </a:solidFill>
                <a:latin typeface="Roboto" pitchFamily="2" charset="0"/>
                <a:ea typeface="Roboto" pitchFamily="2" charset="0"/>
              </a:rPr>
              <a:t>IRIS-Service</a:t>
            </a:r>
            <a:endParaRPr lang="nn-NO" sz="4000" spc="300" dirty="0">
              <a:solidFill>
                <a:schemeClr val="bg1"/>
              </a:solidFill>
              <a:latin typeface="Roboto" pitchFamily="2" charset="0"/>
              <a:ea typeface="Roboto" pitchFamily="2" charset="0"/>
            </a:endParaRPr>
          </a:p>
        </p:txBody>
      </p:sp>
      <p:pic>
        <p:nvPicPr>
          <p:cNvPr id="1028" name="Picture 4" descr="C:\Users\nom1\Pictures\iris_nobgw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043" y="6339255"/>
            <a:ext cx="1557529" cy="45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Plassholder for innhold 2"/>
          <p:cNvSpPr txBox="1">
            <a:spLocks/>
          </p:cNvSpPr>
          <p:nvPr/>
        </p:nvSpPr>
        <p:spPr>
          <a:xfrm>
            <a:off x="423419" y="1457325"/>
            <a:ext cx="5278133" cy="1619364"/>
          </a:xfrm>
          <a:prstGeom prst="rect">
            <a:avLst/>
          </a:prstGeom>
        </p:spPr>
        <p:txBody>
          <a:bodyPr vert="horz" lIns="91440" tIns="0" rIns="91440" bIns="36000" rtlCol="0">
            <a:normAutofit/>
          </a:bodyPr>
          <a:lstStyle>
            <a:lvl1pPr marL="0" indent="0" algn="l" defTabSz="457200" rtl="0" eaLnBrk="1" latinLnBrk="0" hangingPunct="1">
              <a:spcBef>
                <a:spcPts val="800"/>
              </a:spcBef>
              <a:buClr>
                <a:srgbClr val="00AAF0"/>
              </a:buClr>
              <a:buFont typeface="Lucida Grande"/>
              <a:buNone/>
              <a:defRPr sz="1800" i="1" kern="12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+mn-ea"/>
                <a:cs typeface="Calibri"/>
              </a:defRPr>
            </a:lvl1pPr>
            <a:lvl2pPr marL="457200" indent="0" algn="ctr" defTabSz="457200" rtl="0" eaLnBrk="1" latinLnBrk="0" hangingPunct="1">
              <a:spcBef>
                <a:spcPts val="600"/>
              </a:spcBef>
              <a:buClr>
                <a:srgbClr val="00AAF0"/>
              </a:buClr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alibri"/>
                <a:ea typeface="+mn-ea"/>
                <a:cs typeface="Calibri"/>
              </a:defRPr>
            </a:lvl2pPr>
            <a:lvl3pPr marL="914400" indent="0" algn="ctr" defTabSz="457200" rtl="0" eaLnBrk="1" latinLnBrk="0" hangingPunct="1">
              <a:spcBef>
                <a:spcPts val="600"/>
              </a:spcBef>
              <a:buClr>
                <a:srgbClr val="00AAF0"/>
              </a:buClr>
              <a:buFont typeface="Lucida Grande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Calibri"/>
                <a:ea typeface="+mn-ea"/>
                <a:cs typeface="Calibri"/>
              </a:defRPr>
            </a:lvl3pPr>
            <a:lvl4pPr marL="1371600" indent="0" algn="ctr" defTabSz="457200" rtl="0" eaLnBrk="1" latinLnBrk="0" hangingPunct="1">
              <a:spcBef>
                <a:spcPts val="600"/>
              </a:spcBef>
              <a:buClr>
                <a:srgbClr val="00AAF0"/>
              </a:buClr>
              <a:buSzPct val="70000"/>
              <a:buFont typeface="Wingdings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Calibri"/>
                <a:ea typeface="+mn-ea"/>
                <a:cs typeface="Calibri"/>
              </a:defRPr>
            </a:lvl4pPr>
            <a:lvl5pPr marL="1828800" indent="0" algn="ctr" defTabSz="457200" rtl="0" eaLnBrk="1" latinLnBrk="0" hangingPunct="1">
              <a:spcBef>
                <a:spcPts val="600"/>
              </a:spcBef>
              <a:buClr>
                <a:srgbClr val="00AAF0"/>
              </a:buClr>
              <a:buFont typeface="Lucida Grande"/>
              <a:buNone/>
              <a:defRPr sz="1000" kern="1200">
                <a:solidFill>
                  <a:schemeClr val="tx1">
                    <a:tint val="75000"/>
                  </a:schemeClr>
                </a:solidFill>
                <a:latin typeface="Calibri"/>
                <a:ea typeface="+mn-ea"/>
                <a:cs typeface="Calibri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sz="2000" i="0" dirty="0" smtClean="0">
                <a:solidFill>
                  <a:schemeClr val="bg1"/>
                </a:solidFill>
              </a:rPr>
              <a:t>	- Hva er IRIS-Service?</a:t>
            </a:r>
          </a:p>
          <a:p>
            <a:r>
              <a:rPr lang="nb-NO" sz="2000" i="0" dirty="0" smtClean="0">
                <a:solidFill>
                  <a:schemeClr val="bg1"/>
                </a:solidFill>
              </a:rPr>
              <a:t>	- Hva gjør IRIS-Service?</a:t>
            </a:r>
          </a:p>
          <a:p>
            <a:r>
              <a:rPr lang="nb-NO" sz="2000" i="0" dirty="0" smtClean="0">
                <a:solidFill>
                  <a:schemeClr val="bg1"/>
                </a:solidFill>
              </a:rPr>
              <a:t>	- Hvordan </a:t>
            </a:r>
            <a:r>
              <a:rPr lang="nb-NO" sz="2000" i="0" dirty="0">
                <a:solidFill>
                  <a:schemeClr val="bg1"/>
                </a:solidFill>
              </a:rPr>
              <a:t>kan man konfigurere IRIS-Service</a:t>
            </a:r>
            <a:r>
              <a:rPr lang="nb-NO" sz="2000" i="0" dirty="0" smtClean="0">
                <a:solidFill>
                  <a:schemeClr val="bg1"/>
                </a:solidFill>
              </a:rPr>
              <a:t>?</a:t>
            </a:r>
          </a:p>
          <a:p>
            <a:r>
              <a:rPr lang="nb-NO" sz="2000" i="0" dirty="0" smtClean="0">
                <a:solidFill>
                  <a:schemeClr val="bg1"/>
                </a:solidFill>
              </a:rPr>
              <a:t>	- Hvordan kan man </a:t>
            </a:r>
            <a:r>
              <a:rPr lang="nb-NO" sz="2000" i="0" dirty="0" err="1" smtClean="0">
                <a:solidFill>
                  <a:schemeClr val="bg1"/>
                </a:solidFill>
              </a:rPr>
              <a:t>feilsøke</a:t>
            </a:r>
            <a:r>
              <a:rPr lang="nb-NO" sz="2000" i="0" dirty="0" smtClean="0">
                <a:solidFill>
                  <a:schemeClr val="bg1"/>
                </a:solidFill>
              </a:rPr>
              <a:t> IRIS-Service?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|</a:t>
            </a:r>
            <a:endParaRPr lang="nb-NO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C684D-DF3F-5D41-86F6-D13EE0C4B9C7}" type="datetime4">
              <a:rPr lang="nb-NO" smtClean="0"/>
              <a:pPr/>
              <a:t>29. november 2012</a:t>
            </a:fld>
            <a:endParaRPr lang="nn-NO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10</a:t>
            </a:fld>
            <a:endParaRPr lang="nn-NO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Sylinder 10"/>
          <p:cNvSpPr txBox="1"/>
          <p:nvPr/>
        </p:nvSpPr>
        <p:spPr>
          <a:xfrm>
            <a:off x="630017" y="530041"/>
            <a:ext cx="65802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 smtClean="0">
                <a:solidFill>
                  <a:srgbClr val="595959"/>
                </a:solidFill>
              </a:rPr>
              <a:t>SKJULT SLIDE</a:t>
            </a:r>
          </a:p>
          <a:p>
            <a:r>
              <a:rPr lang="nb-NO" sz="1200" dirty="0" smtClean="0"/>
              <a:t>Eksempel på et Kolonnediagram. Det er flere av diagramstilene som fungerer like godt.</a:t>
            </a:r>
          </a:p>
        </p:txBody>
      </p:sp>
      <p:graphicFrame>
        <p:nvGraphicFramePr>
          <p:cNvPr id="5" name="Diagram 4"/>
          <p:cNvGraphicFramePr/>
          <p:nvPr/>
        </p:nvGraphicFramePr>
        <p:xfrm>
          <a:off x="1524000" y="1689899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DB737-3186-7F46-9B68-8B4A3EDF610E}" type="datetime4">
              <a:rPr lang="nb-NO" smtClean="0"/>
              <a:pPr/>
              <a:t>29. november 2012</a:t>
            </a:fld>
            <a:endParaRPr lang="nn-N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11</a:t>
            </a:fld>
            <a:endParaRPr lang="nn-NO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Sylinder 10"/>
          <p:cNvSpPr txBox="1"/>
          <p:nvPr/>
        </p:nvSpPr>
        <p:spPr>
          <a:xfrm>
            <a:off x="630017" y="530041"/>
            <a:ext cx="6706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 smtClean="0">
                <a:solidFill>
                  <a:srgbClr val="595959"/>
                </a:solidFill>
              </a:rPr>
              <a:t>SKJULT SLIDE</a:t>
            </a:r>
          </a:p>
          <a:p>
            <a:r>
              <a:rPr lang="nb-NO" sz="1200" dirty="0" smtClean="0"/>
              <a:t>Eksempel på et Hjuldiagram. Det er flere av diagramstilene som fungerer like godt.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1524000" y="1689899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82EC6-AE53-9748-A689-432EC8C99E71}" type="datetime4">
              <a:rPr lang="nb-NO" smtClean="0"/>
              <a:pPr/>
              <a:t>29. november 2012</a:t>
            </a:fld>
            <a:endParaRPr lang="nn-N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12</a:t>
            </a:fld>
            <a:endParaRPr lang="nn-NO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Sylinder 10"/>
          <p:cNvSpPr txBox="1"/>
          <p:nvPr/>
        </p:nvSpPr>
        <p:spPr>
          <a:xfrm>
            <a:off x="630017" y="530041"/>
            <a:ext cx="63808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dirty="0" smtClean="0">
                <a:solidFill>
                  <a:srgbClr val="595959"/>
                </a:solidFill>
              </a:rPr>
              <a:t>SKJULT SLIDE</a:t>
            </a:r>
          </a:p>
          <a:p>
            <a:r>
              <a:rPr lang="nb-NO" sz="1200" dirty="0" smtClean="0"/>
              <a:t>Eksempel på et Arealdiagram. Det er flere av diagramstilene som fungerer like godt.</a:t>
            </a:r>
          </a:p>
        </p:txBody>
      </p:sp>
      <p:graphicFrame>
        <p:nvGraphicFramePr>
          <p:cNvPr id="4" name="Diagram 3"/>
          <p:cNvGraphicFramePr/>
          <p:nvPr/>
        </p:nvGraphicFramePr>
        <p:xfrm>
          <a:off x="1524000" y="1815855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332DFA-2015-8D49-8CF6-6BD7FB468F16}" type="datetime4">
              <a:rPr lang="nb-NO" smtClean="0"/>
              <a:pPr/>
              <a:t>29. november 2012</a:t>
            </a:fld>
            <a:endParaRPr lang="nn-NO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13</a:t>
            </a:fld>
            <a:endParaRPr lang="nn-NO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Hva er IRIS-Service?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smtClean="0"/>
              <a:t>IRIS-Service er en Windows Service.</a:t>
            </a:r>
          </a:p>
          <a:p>
            <a:pPr lvl="1"/>
            <a:r>
              <a:rPr lang="nb-NO" dirty="0" smtClean="0"/>
              <a:t>En Windows service er en tjeneste som kjører separat fra brukeren og gjør spesifikke ting.</a:t>
            </a:r>
            <a:endParaRPr lang="nb-NO" dirty="0"/>
          </a:p>
          <a:p>
            <a:pPr lvl="1"/>
            <a:r>
              <a:rPr lang="nb-NO" dirty="0" smtClean="0"/>
              <a:t>Vil du ha </a:t>
            </a:r>
            <a:r>
              <a:rPr lang="nb-NO" dirty="0"/>
              <a:t>mer </a:t>
            </a:r>
            <a:r>
              <a:rPr lang="nb-NO" dirty="0" smtClean="0"/>
              <a:t>informasjon, gå til: </a:t>
            </a:r>
            <a:r>
              <a:rPr lang="nb-NO" dirty="0">
                <a:hlinkClick r:id="rId2"/>
              </a:rPr>
              <a:t>https://</a:t>
            </a:r>
            <a:r>
              <a:rPr lang="nb-NO" dirty="0" smtClean="0">
                <a:hlinkClick r:id="rId2"/>
              </a:rPr>
              <a:t>en.wikipedia.org/wiki/Windows_service</a:t>
            </a:r>
            <a:endParaRPr lang="nb-NO" dirty="0" smtClean="0"/>
          </a:p>
          <a:p>
            <a:pPr lvl="1"/>
            <a:endParaRPr lang="nb-NO" dirty="0"/>
          </a:p>
          <a:p>
            <a:r>
              <a:rPr lang="nb-NO" dirty="0" smtClean="0"/>
              <a:t>Hvem har IRIS-Service?</a:t>
            </a:r>
          </a:p>
          <a:p>
            <a:pPr lvl="1"/>
            <a:r>
              <a:rPr lang="nb-NO" dirty="0" smtClean="0"/>
              <a:t>Alle datamaskiner som skal på internett skal ha IRIS-Service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05334-FAF4-F841-85AB-DE29FFE1FA65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2</a:t>
            </a:fld>
            <a:endParaRPr lang="nn-NO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Hva gjør IRIS-Service?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676717"/>
          </a:xfrm>
        </p:spPr>
        <p:txBody>
          <a:bodyPr/>
          <a:lstStyle/>
          <a:p>
            <a:r>
              <a:rPr lang="nb-NO" dirty="0" smtClean="0"/>
              <a:t>Setter datamaskinen i «offline» eller «online» modus.</a:t>
            </a:r>
          </a:p>
          <a:p>
            <a:pPr lvl="1"/>
            <a:r>
              <a:rPr lang="nb-NO" dirty="0" smtClean="0"/>
              <a:t>Kjører «</a:t>
            </a:r>
            <a:r>
              <a:rPr lang="nb-NO" dirty="0" err="1" smtClean="0"/>
              <a:t>refresh</a:t>
            </a:r>
            <a:r>
              <a:rPr lang="nb-NO" dirty="0" smtClean="0"/>
              <a:t> workspace» i RES når nettverksstatusen endrer seg.</a:t>
            </a:r>
          </a:p>
          <a:p>
            <a:pPr lvl="1"/>
            <a:r>
              <a:rPr lang="nb-NO" dirty="0" smtClean="0"/>
              <a:t>Setter </a:t>
            </a:r>
            <a:r>
              <a:rPr lang="nb-NO" dirty="0" err="1" smtClean="0"/>
              <a:t>AppV</a:t>
            </a:r>
            <a:r>
              <a:rPr lang="nb-NO" dirty="0" smtClean="0"/>
              <a:t> modus (online/offline).</a:t>
            </a:r>
          </a:p>
          <a:p>
            <a:pPr lvl="1"/>
            <a:r>
              <a:rPr lang="nb-NO" dirty="0" smtClean="0"/>
              <a:t>Setter Proxy / fjerner Proxy.</a:t>
            </a:r>
          </a:p>
          <a:p>
            <a:pPr lvl="1"/>
            <a:r>
              <a:rPr lang="nb-NO" dirty="0" smtClean="0"/>
              <a:t>Sørger for at WIFI-tilkoblingen ikke kan være aktiv sammen med lokal LAN tilkobling, for å forhindre at disse blir brokoblet.</a:t>
            </a:r>
          </a:p>
          <a:p>
            <a:pPr lvl="1"/>
            <a:r>
              <a:rPr lang="nb-NO" dirty="0" smtClean="0"/>
              <a:t>Sørger for raskere oppstart ved pålogging på et ukjent nettverk.</a:t>
            </a:r>
          </a:p>
          <a:p>
            <a:pPr lvl="1"/>
            <a:endParaRPr lang="nb-NO" dirty="0" smtClean="0"/>
          </a:p>
          <a:p>
            <a:r>
              <a:rPr lang="nb-NO" dirty="0" smtClean="0"/>
              <a:t>Sørger for at visse applikasjoner ikke kan kjøres, eller kun kan kjøres innenfor et gitt tidsrom</a:t>
            </a:r>
          </a:p>
          <a:p>
            <a:r>
              <a:rPr lang="nb-NO" dirty="0" smtClean="0"/>
              <a:t>Kjører scripts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7A23-3657-6147-9BEB-45E7327485C7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3</a:t>
            </a:fld>
            <a:endParaRPr lang="nn-NO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Hvordan konfigurere IRIS-Service?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676717"/>
          </a:xfrm>
        </p:spPr>
        <p:txBody>
          <a:bodyPr/>
          <a:lstStyle/>
          <a:p>
            <a:r>
              <a:rPr lang="nb-NO" dirty="0" smtClean="0"/>
              <a:t>Konfigurasjonsfilene finnes i M:\SNOW\GLOW\</a:t>
            </a:r>
            <a:endParaRPr lang="nb-NO" dirty="0"/>
          </a:p>
          <a:p>
            <a:r>
              <a:rPr lang="nb-NO" dirty="0" smtClean="0"/>
              <a:t>Deler som støtter konfigurering med konfigurasjonsfiler:</a:t>
            </a:r>
          </a:p>
          <a:p>
            <a:pPr lvl="1"/>
            <a:r>
              <a:rPr lang="nb-NO" dirty="0" smtClean="0"/>
              <a:t>Begrensning av applikasjoner (</a:t>
            </a:r>
            <a:r>
              <a:rPr lang="nb-NO" dirty="0" err="1" smtClean="0"/>
              <a:t>appLimiter.conf</a:t>
            </a:r>
            <a:r>
              <a:rPr lang="nb-NO" dirty="0" smtClean="0"/>
              <a:t>)</a:t>
            </a:r>
          </a:p>
          <a:p>
            <a:pPr lvl="1"/>
            <a:r>
              <a:rPr lang="nb-NO" dirty="0" smtClean="0"/>
              <a:t>Hvem som skal ha Proxy (</a:t>
            </a:r>
            <a:r>
              <a:rPr lang="nb-NO" dirty="0" err="1" smtClean="0"/>
              <a:t>noIRISProxy.conf</a:t>
            </a:r>
            <a:r>
              <a:rPr lang="nb-NO" dirty="0" smtClean="0"/>
              <a:t>)</a:t>
            </a:r>
            <a:endParaRPr lang="nb-NO" dirty="0"/>
          </a:p>
          <a:p>
            <a:pPr lvl="1"/>
            <a:endParaRPr lang="nb-NO" dirty="0" smtClean="0"/>
          </a:p>
          <a:p>
            <a:pPr lvl="1"/>
            <a:endParaRPr lang="nb-NO" dirty="0"/>
          </a:p>
          <a:p>
            <a:r>
              <a:rPr lang="nb-NO" dirty="0" smtClean="0"/>
              <a:t>Innstillinger som kan gjøres mens servicen kjøres</a:t>
            </a:r>
          </a:p>
          <a:p>
            <a:pPr lvl="1"/>
            <a:r>
              <a:rPr lang="nb-NO" dirty="0" smtClean="0"/>
              <a:t>Gjøres via konsoll-grensesnittet, mer informasjon finnes på neste side.</a:t>
            </a:r>
          </a:p>
          <a:p>
            <a:pPr marL="216000" lvl="1" indent="0">
              <a:buNone/>
            </a:pPr>
            <a:endParaRPr lang="nb-NO" dirty="0"/>
          </a:p>
          <a:p>
            <a:r>
              <a:rPr lang="nb-NO" dirty="0" smtClean="0"/>
              <a:t>Hva om det er noe mer enn dette som må konfigureres?</a:t>
            </a:r>
          </a:p>
          <a:p>
            <a:pPr lvl="1"/>
            <a:r>
              <a:rPr lang="nb-NO" dirty="0" smtClean="0"/>
              <a:t>Den er hardkodet i kildekoden til IRIS-Service</a:t>
            </a:r>
          </a:p>
          <a:p>
            <a:pPr lvl="1"/>
            <a:r>
              <a:rPr lang="nb-NO" dirty="0" smtClean="0"/>
              <a:t>Kildekoden finnes her: </a:t>
            </a:r>
            <a:r>
              <a:rPr lang="nb-NO" u="sng" dirty="0" smtClean="0"/>
              <a:t>P:\SVG\821\Visual Basic\IRIS SERVICE\</a:t>
            </a:r>
          </a:p>
          <a:p>
            <a:pPr lvl="1"/>
            <a:r>
              <a:rPr lang="nb-NO" sz="1100" dirty="0" smtClean="0"/>
              <a:t>Instruksjoner angående rekompilering </a:t>
            </a:r>
            <a:r>
              <a:rPr lang="nb-NO" sz="1100" dirty="0"/>
              <a:t>av IRIS-Service finnes i </a:t>
            </a:r>
            <a:r>
              <a:rPr lang="nb-NO" sz="1100" u="sng" dirty="0"/>
              <a:t>P:\SVG\821\Visual Basic\IRIS </a:t>
            </a:r>
            <a:r>
              <a:rPr lang="nb-NO" sz="1100" u="sng" dirty="0" smtClean="0"/>
              <a:t>SERVICE\IRIS-Service_readme.docx</a:t>
            </a:r>
            <a:br>
              <a:rPr lang="nb-NO" sz="1100" u="sng" dirty="0" smtClean="0"/>
            </a:br>
            <a:r>
              <a:rPr lang="nb-NO" sz="1100" dirty="0" smtClean="0"/>
              <a:t>Her finner du også informasjon om konfigurasjon som kan gjøres rekompilering og hvordan det gjøres.</a:t>
            </a:r>
            <a:endParaRPr lang="nb-NO" sz="1100" u="sng" dirty="0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7A23-3657-6147-9BEB-45E7327485C7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4</a:t>
            </a:fld>
            <a:endParaRPr lang="nn-NO"/>
          </a:p>
        </p:txBody>
      </p:sp>
    </p:spTree>
    <p:extLst>
      <p:ext uri="{BB962C8B-B14F-4D97-AF65-F5344CB8AC3E}">
        <p14:creationId xmlns:p14="http://schemas.microsoft.com/office/powerpoint/2010/main" val="301535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Hvordan konfigurere IRIS-Service?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676717"/>
          </a:xfrm>
        </p:spPr>
        <p:txBody>
          <a:bodyPr/>
          <a:lstStyle/>
          <a:p>
            <a:r>
              <a:rPr lang="nb-NO" dirty="0" smtClean="0"/>
              <a:t>Konsollmodus (CLI)</a:t>
            </a:r>
            <a:endParaRPr lang="nb-NO" sz="900" u="sng" dirty="0"/>
          </a:p>
          <a:p>
            <a:pPr lvl="1"/>
            <a:r>
              <a:rPr lang="nb-NO" dirty="0" smtClean="0"/>
              <a:t>For å kjøre IRIS-Service i konsollmodus:</a:t>
            </a:r>
          </a:p>
          <a:p>
            <a:pPr lvl="2"/>
            <a:r>
              <a:rPr lang="nb-NO" dirty="0" smtClean="0"/>
              <a:t>Kjør </a:t>
            </a:r>
            <a:r>
              <a:rPr lang="nb-NO" u="sng" dirty="0" smtClean="0"/>
              <a:t>C:\Windows\System32\IRIS-Service.exe</a:t>
            </a:r>
            <a:r>
              <a:rPr lang="nb-NO" dirty="0" smtClean="0"/>
              <a:t> som </a:t>
            </a:r>
            <a:r>
              <a:rPr lang="nb-NO" i="1" dirty="0" smtClean="0"/>
              <a:t>IRIS\Administrator</a:t>
            </a:r>
          </a:p>
          <a:p>
            <a:pPr lvl="2"/>
            <a:endParaRPr lang="nb-NO" dirty="0"/>
          </a:p>
          <a:p>
            <a:pPr lvl="1"/>
            <a:r>
              <a:rPr lang="nb-NO" dirty="0" smtClean="0"/>
              <a:t>Grensesnittet ser slik ut:</a:t>
            </a:r>
          </a:p>
          <a:p>
            <a:pPr lvl="1"/>
            <a:endParaRPr lang="nb-NO" dirty="0"/>
          </a:p>
          <a:p>
            <a:pPr lvl="1"/>
            <a:endParaRPr lang="nb-NO" dirty="0" smtClean="0"/>
          </a:p>
          <a:p>
            <a:pPr lvl="1"/>
            <a:endParaRPr lang="nb-NO" dirty="0"/>
          </a:p>
          <a:p>
            <a:pPr lvl="1"/>
            <a:endParaRPr lang="nb-NO" dirty="0" smtClean="0"/>
          </a:p>
          <a:p>
            <a:pPr lvl="1"/>
            <a:endParaRPr lang="nb-NO" dirty="0"/>
          </a:p>
          <a:p>
            <a:pPr lvl="1"/>
            <a:endParaRPr lang="nb-NO" dirty="0" smtClean="0"/>
          </a:p>
          <a:p>
            <a:pPr lvl="1"/>
            <a:endParaRPr lang="nb-NO" dirty="0"/>
          </a:p>
          <a:p>
            <a:pPr lvl="1"/>
            <a:endParaRPr lang="nb-NO" dirty="0" smtClean="0"/>
          </a:p>
          <a:p>
            <a:pPr marL="432000" lvl="2" indent="0">
              <a:buNone/>
            </a:pPr>
            <a:endParaRPr lang="nb-NO" i="1" dirty="0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7A23-3657-6147-9BEB-45E7327485C7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5</a:t>
            </a:fld>
            <a:endParaRPr lang="nn-NO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226" y="3279747"/>
            <a:ext cx="4370639" cy="2208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060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Hvordan konfigurere IRIS-Service?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676717"/>
          </a:xfrm>
        </p:spPr>
        <p:txBody>
          <a:bodyPr/>
          <a:lstStyle/>
          <a:p>
            <a:r>
              <a:rPr lang="nb-NO" dirty="0" smtClean="0"/>
              <a:t>Konsollmodus (CLI) - Fortsettelse</a:t>
            </a:r>
            <a:endParaRPr lang="nb-NO" sz="900" u="sng" dirty="0"/>
          </a:p>
          <a:p>
            <a:pPr lvl="1"/>
            <a:r>
              <a:rPr lang="nb-NO" dirty="0" smtClean="0"/>
              <a:t>Du bruker kommandoen «</a:t>
            </a:r>
            <a:r>
              <a:rPr lang="nb-NO" dirty="0" err="1" smtClean="0"/>
              <a:t>help</a:t>
            </a:r>
            <a:r>
              <a:rPr lang="nb-NO" dirty="0" smtClean="0"/>
              <a:t>» for å få en liste over kommandoer som kan brukes:</a:t>
            </a:r>
          </a:p>
          <a:p>
            <a:pPr lvl="1"/>
            <a:endParaRPr lang="nb-NO" dirty="0"/>
          </a:p>
          <a:p>
            <a:pPr lvl="1"/>
            <a:endParaRPr lang="nb-NO" dirty="0" smtClean="0"/>
          </a:p>
          <a:p>
            <a:pPr lvl="1"/>
            <a:endParaRPr lang="nb-NO" dirty="0"/>
          </a:p>
          <a:p>
            <a:pPr lvl="1"/>
            <a:endParaRPr lang="nb-NO" dirty="0" smtClean="0"/>
          </a:p>
          <a:p>
            <a:pPr lvl="1"/>
            <a:endParaRPr lang="nb-NO" dirty="0"/>
          </a:p>
          <a:p>
            <a:pPr lvl="1"/>
            <a:endParaRPr lang="nb-NO" dirty="0" smtClean="0"/>
          </a:p>
          <a:p>
            <a:pPr lvl="1"/>
            <a:endParaRPr lang="nb-NO" dirty="0"/>
          </a:p>
          <a:p>
            <a:pPr lvl="1"/>
            <a:endParaRPr lang="nb-NO" dirty="0" smtClean="0"/>
          </a:p>
          <a:p>
            <a:pPr marL="432000" lvl="2" indent="0">
              <a:buNone/>
            </a:pPr>
            <a:endParaRPr lang="nb-NO" i="1" dirty="0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7A23-3657-6147-9BEB-45E7327485C7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6</a:t>
            </a:fld>
            <a:endParaRPr lang="nn-NO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2414" y="2459261"/>
            <a:ext cx="4801151" cy="34573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0433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Hvordan </a:t>
            </a:r>
            <a:r>
              <a:rPr lang="nb-NO" dirty="0" err="1" smtClean="0"/>
              <a:t>feilsøke</a:t>
            </a:r>
            <a:r>
              <a:rPr lang="nb-NO" dirty="0" smtClean="0"/>
              <a:t> IRIS-Service?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676717"/>
          </a:xfrm>
        </p:spPr>
        <p:txBody>
          <a:bodyPr/>
          <a:lstStyle/>
          <a:p>
            <a:r>
              <a:rPr lang="nb-NO" dirty="0" err="1" smtClean="0"/>
              <a:t>Feilsøkes</a:t>
            </a:r>
            <a:r>
              <a:rPr lang="nb-NO" dirty="0" smtClean="0"/>
              <a:t> ved hjelp av innebygde feilsøkingsmetoder</a:t>
            </a:r>
          </a:p>
          <a:p>
            <a:r>
              <a:rPr lang="nb-NO" dirty="0" smtClean="0"/>
              <a:t>Det finnes fire måter å </a:t>
            </a:r>
            <a:r>
              <a:rPr lang="nb-NO" dirty="0" err="1" smtClean="0"/>
              <a:t>feilsøke</a:t>
            </a:r>
            <a:r>
              <a:rPr lang="nb-NO" dirty="0" smtClean="0"/>
              <a:t> IRIS-Service på</a:t>
            </a:r>
          </a:p>
          <a:p>
            <a:pPr lvl="1"/>
            <a:r>
              <a:rPr lang="nb-NO" dirty="0" smtClean="0"/>
              <a:t>Normal feilsøking</a:t>
            </a:r>
          </a:p>
          <a:p>
            <a:pPr lvl="2"/>
            <a:r>
              <a:rPr lang="nb-NO" dirty="0" smtClean="0"/>
              <a:t>IRIS-Service i feilsøkingsmodus (</a:t>
            </a:r>
            <a:r>
              <a:rPr lang="nb-NO" dirty="0" err="1" smtClean="0"/>
              <a:t>debug</a:t>
            </a:r>
            <a:r>
              <a:rPr lang="nb-NO" dirty="0" smtClean="0"/>
              <a:t>-mode)</a:t>
            </a:r>
          </a:p>
          <a:p>
            <a:pPr lvl="3"/>
            <a:r>
              <a:rPr lang="nb-NO" dirty="0" smtClean="0"/>
              <a:t>Feilsøking med logg til fil</a:t>
            </a:r>
          </a:p>
          <a:p>
            <a:pPr lvl="3"/>
            <a:r>
              <a:rPr lang="nb-NO" dirty="0" smtClean="0"/>
              <a:t>Feilsøking med logg til konsoll</a:t>
            </a:r>
          </a:p>
          <a:p>
            <a:pPr lvl="2"/>
            <a:r>
              <a:rPr lang="nb-NO" dirty="0" smtClean="0"/>
              <a:t>Kjør IRIS-Service i konsollmodus (CLI)</a:t>
            </a:r>
          </a:p>
          <a:p>
            <a:pPr lvl="3"/>
            <a:r>
              <a:rPr lang="nb-NO" dirty="0" smtClean="0"/>
              <a:t>Kun anbefalt hvis </a:t>
            </a:r>
            <a:r>
              <a:rPr lang="nb-NO" dirty="0" err="1" smtClean="0"/>
              <a:t>debug-moduset</a:t>
            </a:r>
            <a:r>
              <a:rPr lang="nb-NO" dirty="0" smtClean="0"/>
              <a:t> ikke vil starte.</a:t>
            </a:r>
          </a:p>
          <a:p>
            <a:pPr marL="684000" lvl="3" indent="0">
              <a:buNone/>
            </a:pPr>
            <a:endParaRPr lang="nb-NO" dirty="0" smtClean="0"/>
          </a:p>
          <a:p>
            <a:pPr lvl="1"/>
            <a:r>
              <a:rPr lang="nb-NO" dirty="0" smtClean="0"/>
              <a:t>Dyptgående feilsøking</a:t>
            </a:r>
          </a:p>
          <a:p>
            <a:pPr lvl="2"/>
            <a:r>
              <a:rPr lang="nb-NO" dirty="0" smtClean="0"/>
              <a:t>Visual Studio Remote Debugger (for å kunne </a:t>
            </a:r>
            <a:r>
              <a:rPr lang="nb-NO" dirty="0" err="1" smtClean="0"/>
              <a:t>feilsøke</a:t>
            </a:r>
            <a:r>
              <a:rPr lang="nb-NO" dirty="0" smtClean="0"/>
              <a:t> før systemet kjører)</a:t>
            </a:r>
          </a:p>
          <a:p>
            <a:pPr lvl="2"/>
            <a:r>
              <a:rPr lang="nb-NO" dirty="0" smtClean="0"/>
              <a:t>Visual Studio Debugger (for å kunne </a:t>
            </a:r>
            <a:r>
              <a:rPr lang="nb-NO" dirty="0" err="1" smtClean="0"/>
              <a:t>feilsøke</a:t>
            </a:r>
            <a:r>
              <a:rPr lang="nb-NO" dirty="0" smtClean="0"/>
              <a:t> i gjeldene sesjon)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7A23-3657-6147-9BEB-45E7327485C7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7</a:t>
            </a:fld>
            <a:endParaRPr lang="nn-NO"/>
          </a:p>
        </p:txBody>
      </p:sp>
    </p:spTree>
    <p:extLst>
      <p:ext uri="{BB962C8B-B14F-4D97-AF65-F5344CB8AC3E}">
        <p14:creationId xmlns:p14="http://schemas.microsoft.com/office/powerpoint/2010/main" val="241512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Hvordan </a:t>
            </a:r>
            <a:r>
              <a:rPr lang="nb-NO" dirty="0" err="1" smtClean="0"/>
              <a:t>feilsøke</a:t>
            </a:r>
            <a:r>
              <a:rPr lang="nb-NO" dirty="0" smtClean="0"/>
              <a:t> IRIS-Service?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676717"/>
          </a:xfrm>
        </p:spPr>
        <p:txBody>
          <a:bodyPr/>
          <a:lstStyle/>
          <a:p>
            <a:pPr marL="0" indent="0">
              <a:buNone/>
            </a:pPr>
            <a:r>
              <a:rPr lang="nb-NO" dirty="0" smtClean="0"/>
              <a:t>Feilsøking ved hjelp av IRIS-Service i konsoll-feilsøkingsmodus (</a:t>
            </a:r>
            <a:r>
              <a:rPr lang="nb-NO" dirty="0" err="1" smtClean="0"/>
              <a:t>debug</a:t>
            </a:r>
            <a:r>
              <a:rPr lang="nb-NO" dirty="0" smtClean="0"/>
              <a:t>-mode)</a:t>
            </a:r>
            <a:endParaRPr lang="nb-NO" dirty="0"/>
          </a:p>
          <a:p>
            <a:pPr marL="0" indent="0">
              <a:buNone/>
            </a:pPr>
            <a:endParaRPr lang="nb-NO" dirty="0" smtClean="0"/>
          </a:p>
          <a:p>
            <a:pPr marL="0" indent="0">
              <a:buNone/>
            </a:pPr>
            <a:endParaRPr lang="nb-NO" dirty="0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7A23-3657-6147-9BEB-45E7327485C7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8</a:t>
            </a:fld>
            <a:endParaRPr lang="nn-NO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508" y="2119713"/>
            <a:ext cx="8581002" cy="41572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0937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Hvordan </a:t>
            </a:r>
            <a:r>
              <a:rPr lang="nb-NO" dirty="0" err="1" smtClean="0"/>
              <a:t>feilsøke</a:t>
            </a:r>
            <a:r>
              <a:rPr lang="nb-NO" dirty="0" smtClean="0"/>
              <a:t> IRIS-Service?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676717"/>
          </a:xfrm>
        </p:spPr>
        <p:txBody>
          <a:bodyPr/>
          <a:lstStyle/>
          <a:p>
            <a:pPr marL="0" indent="0">
              <a:buNone/>
            </a:pPr>
            <a:r>
              <a:rPr lang="nb-NO" dirty="0" smtClean="0"/>
              <a:t>Feilsøking ved hjelp av IRIS-Service i feilsøkingsmodus som gir ut en loggfil.</a:t>
            </a:r>
            <a:endParaRPr lang="nb-NO" sz="1200" dirty="0"/>
          </a:p>
          <a:p>
            <a:pPr marL="0" indent="0">
              <a:buNone/>
            </a:pPr>
            <a:r>
              <a:rPr lang="nb-NO" sz="1200" dirty="0" smtClean="0"/>
              <a:t>Loggfilen ligger i </a:t>
            </a:r>
            <a:r>
              <a:rPr lang="nb-NO" sz="1200" u="sng" dirty="0" smtClean="0"/>
              <a:t>C:\Windows\GLOW\debug.log</a:t>
            </a:r>
          </a:p>
          <a:p>
            <a:pPr marL="0" indent="0">
              <a:buNone/>
            </a:pPr>
            <a:endParaRPr lang="nb-NO" sz="1200" u="sng" dirty="0"/>
          </a:p>
          <a:p>
            <a:pPr marL="0" indent="0">
              <a:buNone/>
            </a:pPr>
            <a:endParaRPr lang="nb-NO" sz="1200" u="sng" dirty="0" smtClean="0"/>
          </a:p>
          <a:p>
            <a:pPr marL="0" indent="0">
              <a:buNone/>
            </a:pPr>
            <a:endParaRPr lang="nb-NO" sz="1200" u="sng" dirty="0"/>
          </a:p>
          <a:p>
            <a:pPr marL="0" indent="0">
              <a:buNone/>
            </a:pPr>
            <a:endParaRPr lang="nb-NO" sz="1200" u="sng" dirty="0" smtClean="0"/>
          </a:p>
          <a:p>
            <a:pPr marL="0" indent="0">
              <a:buNone/>
            </a:pPr>
            <a:endParaRPr lang="nb-NO" sz="1200" u="sng" dirty="0"/>
          </a:p>
          <a:p>
            <a:pPr marL="0" indent="0">
              <a:buNone/>
            </a:pPr>
            <a:endParaRPr lang="nb-NO" sz="1200" u="sng" dirty="0" smtClean="0"/>
          </a:p>
          <a:p>
            <a:pPr marL="0" indent="0">
              <a:buNone/>
            </a:pPr>
            <a:endParaRPr lang="nb-NO" sz="1200" u="sng" dirty="0"/>
          </a:p>
          <a:p>
            <a:pPr marL="0" indent="0">
              <a:buNone/>
            </a:pPr>
            <a:endParaRPr lang="nb-NO" sz="1200" u="sng" dirty="0" smtClean="0"/>
          </a:p>
          <a:p>
            <a:pPr marL="0" indent="0">
              <a:buNone/>
            </a:pPr>
            <a:endParaRPr lang="nb-NO" sz="1200" u="sng" dirty="0"/>
          </a:p>
          <a:p>
            <a:pPr marL="0" indent="0">
              <a:buNone/>
            </a:pPr>
            <a:endParaRPr lang="nb-NO" sz="1200" u="sng" dirty="0" smtClean="0"/>
          </a:p>
          <a:p>
            <a:pPr marL="0" indent="0">
              <a:buNone/>
            </a:pPr>
            <a:r>
              <a:rPr lang="nb-NO" sz="1200" dirty="0" smtClean="0"/>
              <a:t>Dette </a:t>
            </a:r>
            <a:r>
              <a:rPr lang="nb-NO" sz="1200" dirty="0" err="1" smtClean="0"/>
              <a:t>moduset</a:t>
            </a:r>
            <a:r>
              <a:rPr lang="nb-NO" sz="1200" dirty="0" smtClean="0"/>
              <a:t> brukes for å logge hendelser som skjer ved inn- og utlogging, før brukeren er logget inn, og på tvers av brukere.</a:t>
            </a:r>
          </a:p>
          <a:p>
            <a:pPr marL="0" indent="0">
              <a:buNone/>
            </a:pPr>
            <a:endParaRPr lang="nb-NO" sz="1200" u="sng" dirty="0"/>
          </a:p>
          <a:p>
            <a:pPr marL="0" indent="0">
              <a:buNone/>
            </a:pPr>
            <a:endParaRPr lang="nb-NO" sz="1200" u="sng" dirty="0" smtClean="0"/>
          </a:p>
          <a:p>
            <a:pPr marL="0" indent="0">
              <a:buNone/>
            </a:pPr>
            <a:endParaRPr lang="nb-NO" sz="1200" u="sng" dirty="0"/>
          </a:p>
          <a:p>
            <a:pPr marL="0" indent="0">
              <a:buNone/>
            </a:pPr>
            <a:endParaRPr lang="nb-NO" sz="1200" u="sng" dirty="0" smtClean="0"/>
          </a:p>
          <a:p>
            <a:pPr marL="0" indent="0">
              <a:buNone/>
            </a:pPr>
            <a:endParaRPr lang="nb-NO" sz="1200" u="sng" dirty="0"/>
          </a:p>
          <a:p>
            <a:pPr marL="0" indent="0">
              <a:buNone/>
            </a:pPr>
            <a:endParaRPr lang="nb-NO" sz="1200" u="sng" dirty="0" smtClean="0"/>
          </a:p>
          <a:p>
            <a:pPr marL="0" indent="0">
              <a:buNone/>
            </a:pPr>
            <a:endParaRPr lang="nb-NO" sz="1200" u="sng" dirty="0"/>
          </a:p>
          <a:p>
            <a:pPr marL="0" indent="0">
              <a:buNone/>
            </a:pPr>
            <a:endParaRPr lang="nb-NO" sz="1200" u="sng" dirty="0"/>
          </a:p>
          <a:p>
            <a:pPr marL="0" indent="0">
              <a:buNone/>
            </a:pPr>
            <a:endParaRPr lang="nb-NO" dirty="0" smtClean="0"/>
          </a:p>
          <a:p>
            <a:pPr marL="0" indent="0">
              <a:buNone/>
            </a:pPr>
            <a:endParaRPr lang="nb-NO" dirty="0" smtClean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47A23-3657-6147-9BEB-45E7327485C7}" type="datetime4">
              <a:rPr lang="nb-NO" smtClean="0"/>
              <a:pPr/>
              <a:t>29. november 2012</a:t>
            </a:fld>
            <a:endParaRPr lang="nn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362FE-F21F-094F-9187-341405DED71E}" type="slidenum">
              <a:rPr lang="nn-NO" smtClean="0"/>
              <a:pPr/>
              <a:t>9</a:t>
            </a:fld>
            <a:endParaRPr lang="nn-NO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327" y="2417933"/>
            <a:ext cx="4946073" cy="2554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2531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ris_hovedmal 2012">
  <a:themeElements>
    <a:clrScheme name="Custom 6">
      <a:dk1>
        <a:srgbClr val="000000"/>
      </a:dk1>
      <a:lt1>
        <a:sysClr val="window" lastClr="FFFFFF"/>
      </a:lt1>
      <a:dk2>
        <a:srgbClr val="828282"/>
      </a:dk2>
      <a:lt2>
        <a:srgbClr val="E6E6E6"/>
      </a:lt2>
      <a:accent1>
        <a:srgbClr val="F09619"/>
      </a:accent1>
      <a:accent2>
        <a:srgbClr val="00AAF0"/>
      </a:accent2>
      <a:accent3>
        <a:srgbClr val="32AA46"/>
      </a:accent3>
      <a:accent4>
        <a:srgbClr val="ED1C24"/>
      </a:accent4>
      <a:accent5>
        <a:srgbClr val="DCDCDC"/>
      </a:accent5>
      <a:accent6>
        <a:srgbClr val="F0F0F0"/>
      </a:accent6>
      <a:hlink>
        <a:srgbClr val="00AAF0"/>
      </a:hlink>
      <a:folHlink>
        <a:srgbClr val="A4327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iris_hovedmal 2012</Template>
  <TotalTime>730</TotalTime>
  <Words>507</Words>
  <Application>Microsoft Office PowerPoint</Application>
  <PresentationFormat>On-screen Show (4:3)</PresentationFormat>
  <Paragraphs>129</Paragraphs>
  <Slides>13</Slides>
  <Notes>0</Notes>
  <HiddenSlides>3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iris_hovedmal 2012</vt:lpstr>
      <vt:lpstr>Title</vt:lpstr>
      <vt:lpstr>Hva er IRIS-Service?</vt:lpstr>
      <vt:lpstr>Hva gjør IRIS-Service?</vt:lpstr>
      <vt:lpstr>Hvordan konfigurere IRIS-Service?</vt:lpstr>
      <vt:lpstr>Hvordan konfigurere IRIS-Service?</vt:lpstr>
      <vt:lpstr>Hvordan konfigurere IRIS-Service?</vt:lpstr>
      <vt:lpstr>Hvordan feilsøke IRIS-Service?</vt:lpstr>
      <vt:lpstr>Hvordan feilsøke IRIS-Service?</vt:lpstr>
      <vt:lpstr>Hvordan feilsøke IRIS-Service?</vt:lpstr>
      <vt:lpstr>|</vt:lpstr>
      <vt:lpstr>PowerPoint Presentation</vt:lpstr>
      <vt:lpstr>PowerPoint Presentation</vt:lpstr>
      <vt:lpstr>PowerPoint Presentation</vt:lpstr>
    </vt:vector>
  </TitlesOfParts>
  <Company>IRIS AS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Mandatory Profile</dc:creator>
  <cp:lastModifiedBy>Mandatory Profile</cp:lastModifiedBy>
  <cp:revision>29</cp:revision>
  <dcterms:created xsi:type="dcterms:W3CDTF">2012-11-28T09:52:25Z</dcterms:created>
  <dcterms:modified xsi:type="dcterms:W3CDTF">2012-11-29T15:08:03Z</dcterms:modified>
</cp:coreProperties>
</file>

<file path=docProps/thumbnail.jpeg>
</file>